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Average"/>
      <p:regular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0" roundtripDataSignature="AMtx7mjGty7KPRvRc5ZRv1ipWh5ce1G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9F0A07-FC3E-4DEC-9E58-A7B366A245B9}">
  <a:tblStyle styleId="{E59F0A07-FC3E-4DEC-9E58-A7B366A245B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verage-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Oswald-bold.fntdata"/><Relationship Id="rId16" Type="http://schemas.openxmlformats.org/officeDocument/2006/relationships/slide" Target="slides/slide10.xml"/><Relationship Id="rId38" Type="http://schemas.openxmlformats.org/officeDocument/2006/relationships/font" Target="fonts/Oswa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Analyzing Social Media Posts for Mental Health Disorder Detection</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{E59F0A07-FC3E-4DEC-9E58-A7B366A245B9}</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3238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a:t>
            </a:r>
            <a:r>
              <a:rPr b="1" lang="en-GB" sz="1800">
                <a:solidFill>
                  <a:schemeClr val="accent6"/>
                </a:solidFill>
                <a:latin typeface="Courier New"/>
                <a:ea typeface="Courier New"/>
                <a:cs typeface="Courier New"/>
                <a:sym typeface="Courier New"/>
              </a:rPr>
              <a:t>I</a:t>
            </a:r>
            <a:r>
              <a:rPr b="1" i="0" lang="en-GB" sz="1800" u="none" cap="none" strike="noStrike">
                <a:solidFill>
                  <a:schemeClr val="accent6"/>
                </a:solidFill>
                <a:latin typeface="Courier New"/>
                <a:ea typeface="Courier New"/>
                <a:cs typeface="Courier New"/>
                <a:sym typeface="Courier New"/>
              </a:rPr>
              <a:t> ( PROJ-CS</a:t>
            </a:r>
            <a:r>
              <a:rPr b="1" lang="en-GB" sz="1800">
                <a:solidFill>
                  <a:schemeClr val="accent6"/>
                </a:solidFill>
                <a:latin typeface="Courier New"/>
                <a:ea typeface="Courier New"/>
                <a:cs typeface="Courier New"/>
                <a:sym typeface="Courier New"/>
              </a:rPr>
              <a:t>8</a:t>
            </a:r>
            <a:r>
              <a:rPr b="1" i="0" lang="en-GB" sz="1800" u="none" cap="none" strike="noStrike">
                <a:solidFill>
                  <a:schemeClr val="accent6"/>
                </a:solidFill>
                <a:latin typeface="Courier New"/>
                <a:ea typeface="Courier New"/>
                <a:cs typeface="Courier New"/>
                <a:sym typeface="Courier New"/>
              </a:rPr>
              <a:t>81 )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a:t>
            </a:r>
            <a:r>
              <a:rPr b="1" lang="en-GB" sz="1800">
                <a:solidFill>
                  <a:schemeClr val="accent6"/>
                </a:solidFill>
                <a:latin typeface="Courier New"/>
                <a:ea typeface="Courier New"/>
                <a:cs typeface="Courier New"/>
                <a:sym typeface="Courier New"/>
              </a:rPr>
              <a:t>8</a:t>
            </a:r>
            <a:endParaRPr b="1" i="0" sz="1800" u="none" cap="none" strike="noStrike">
              <a:solidFill>
                <a:schemeClr val="accent6"/>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30" name="Google Shape;130;p8"/>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31" name="Google Shape;131;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8627"/>
              </a:srgbClr>
            </a:outerShdw>
          </a:effectLst>
        </p:spPr>
      </p:pic>
      <p:sp>
        <p:nvSpPr>
          <p:cNvPr id="132" name="Google Shape;132;p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38" name="Google Shape;138;p9"/>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39" name="Google Shape;139;p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45" name="Google Shape;145;p10"/>
          <p:cNvSpPr txBox="1"/>
          <p:nvPr/>
        </p:nvSpPr>
        <p:spPr>
          <a:xfrm>
            <a:off x="1189950" y="45730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pic>
        <p:nvPicPr>
          <p:cNvPr id="146" name="Google Shape;146;p10"/>
          <p:cNvPicPr preferRelativeResize="0"/>
          <p:nvPr/>
        </p:nvPicPr>
        <p:blipFill rotWithShape="1">
          <a:blip r:embed="rId3">
            <a:alphaModFix/>
          </a:blip>
          <a:srcRect b="0" l="0" r="0" t="0"/>
          <a:stretch/>
        </p:blipFill>
        <p:spPr>
          <a:xfrm>
            <a:off x="1603963" y="916400"/>
            <a:ext cx="5936067" cy="3504250"/>
          </a:xfrm>
          <a:prstGeom prst="rect">
            <a:avLst/>
          </a:prstGeom>
          <a:noFill/>
          <a:ln>
            <a:noFill/>
          </a:ln>
          <a:effectLst>
            <a:outerShdw blurRad="557213" rotWithShape="0" algn="bl" dir="8040000" dist="190500">
              <a:srgbClr val="000000">
                <a:alpha val="49411"/>
              </a:srgbClr>
            </a:outerShdw>
          </a:effectLst>
        </p:spPr>
      </p:pic>
      <p:sp>
        <p:nvSpPr>
          <p:cNvPr id="147" name="Google Shape;147;p1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153" name="Google Shape;153;p11"/>
          <p:cNvPicPr preferRelativeResize="0"/>
          <p:nvPr/>
        </p:nvPicPr>
        <p:blipFill rotWithShape="1">
          <a:blip r:embed="rId3">
            <a:alphaModFix/>
          </a:blip>
          <a:srcRect b="0" l="0" r="0" t="0"/>
          <a:stretch/>
        </p:blipFill>
        <p:spPr>
          <a:xfrm>
            <a:off x="2300475" y="764000"/>
            <a:ext cx="4543055" cy="4074699"/>
          </a:xfrm>
          <a:prstGeom prst="rect">
            <a:avLst/>
          </a:prstGeom>
          <a:noFill/>
          <a:ln>
            <a:noFill/>
          </a:ln>
          <a:effectLst>
            <a:outerShdw blurRad="485775" rotWithShape="0" algn="bl" dir="7800000" dist="209550">
              <a:srgbClr val="000000">
                <a:alpha val="49411"/>
              </a:srgbClr>
            </a:outerShdw>
          </a:effectLst>
        </p:spPr>
      </p:pic>
      <p:sp>
        <p:nvSpPr>
          <p:cNvPr id="154" name="Google Shape;154;p1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160" name="Google Shape;160;p12"/>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161" name="Google Shape;161;p12"/>
          <p:cNvSpPr txBox="1"/>
          <p:nvPr/>
        </p:nvSpPr>
        <p:spPr>
          <a:xfrm>
            <a:off x="4558700" y="3997375"/>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162" name="Google Shape;162;p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63" name="Google Shape;163;p12"/>
          <p:cNvPicPr preferRelativeResize="0"/>
          <p:nvPr/>
        </p:nvPicPr>
        <p:blipFill rotWithShape="1">
          <a:blip r:embed="rId3">
            <a:alphaModFix/>
          </a:blip>
          <a:srcRect b="0" l="0" r="0" t="0"/>
          <a:stretch/>
        </p:blipFill>
        <p:spPr>
          <a:xfrm>
            <a:off x="4640700" y="916400"/>
            <a:ext cx="4350900" cy="2914859"/>
          </a:xfrm>
          <a:prstGeom prst="rect">
            <a:avLst/>
          </a:prstGeom>
          <a:noFill/>
          <a:ln>
            <a:noFill/>
          </a:ln>
          <a:effectLst>
            <a:outerShdw blurRad="485775" rotWithShape="0" algn="bl" dir="7200000" dist="114300">
              <a:srgbClr val="000000">
                <a:alpha val="49411"/>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for predicting mental health issues from social media posts and deployed using Google Colab, Pyngrok and Streamlit.</a:t>
            </a:r>
            <a:endParaRPr sz="1400">
              <a:solidFill>
                <a:schemeClr val="dk1"/>
              </a:solidFill>
              <a:latin typeface="Courier New"/>
              <a:ea typeface="Courier New"/>
              <a:cs typeface="Courier New"/>
              <a:sym typeface="Courier New"/>
            </a:endParaRPr>
          </a:p>
        </p:txBody>
      </p:sp>
      <p:sp>
        <p:nvSpPr>
          <p:cNvPr id="169" name="Google Shape;169;p13"/>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IMPLEMENTATIONS (CONTINUED)</a:t>
            </a:r>
            <a:endParaRPr b="1" sz="2900">
              <a:solidFill>
                <a:schemeClr val="accent5"/>
              </a:solidFill>
            </a:endParaRPr>
          </a:p>
        </p:txBody>
      </p:sp>
      <p:sp>
        <p:nvSpPr>
          <p:cNvPr id="170" name="Google Shape;170;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171" name="Google Shape;171;p13"/>
          <p:cNvPicPr preferRelativeResize="0"/>
          <p:nvPr/>
        </p:nvPicPr>
        <p:blipFill rotWithShape="1">
          <a:blip r:embed="rId3">
            <a:alphaModFix/>
          </a:blip>
          <a:srcRect b="0" l="0" r="0" t="0"/>
          <a:stretch/>
        </p:blipFill>
        <p:spPr>
          <a:xfrm>
            <a:off x="4521600" y="909375"/>
            <a:ext cx="4470001" cy="3170199"/>
          </a:xfrm>
          <a:prstGeom prst="rect">
            <a:avLst/>
          </a:prstGeom>
          <a:noFill/>
          <a:ln>
            <a:noFill/>
          </a:ln>
          <a:effectLst>
            <a:outerShdw blurRad="485775" rotWithShape="0" algn="bl" dir="7800000" dist="114300">
              <a:srgbClr val="000000">
                <a:alpha val="49411"/>
              </a:srgbClr>
            </a:outerShdw>
          </a:effectLst>
        </p:spPr>
      </p:pic>
      <p:sp>
        <p:nvSpPr>
          <p:cNvPr id="172" name="Google Shape;172;p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178" name="Google Shape;178;p14"/>
          <p:cNvSpPr txBox="1"/>
          <p:nvPr/>
        </p:nvSpPr>
        <p:spPr>
          <a:xfrm>
            <a:off x="2891875" y="4523450"/>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179" name="Google Shape;17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180" name="Google Shape;180;p1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81" name="Google Shape;181;p14"/>
          <p:cNvPicPr preferRelativeResize="0"/>
          <p:nvPr/>
        </p:nvPicPr>
        <p:blipFill>
          <a:blip r:embed="rId3">
            <a:alphaModFix/>
          </a:blip>
          <a:stretch>
            <a:fillRect/>
          </a:stretch>
        </p:blipFill>
        <p:spPr>
          <a:xfrm>
            <a:off x="311700" y="779625"/>
            <a:ext cx="4260300" cy="2753200"/>
          </a:xfrm>
          <a:prstGeom prst="rect">
            <a:avLst/>
          </a:prstGeom>
          <a:noFill/>
          <a:ln>
            <a:noFill/>
          </a:ln>
        </p:spPr>
      </p:pic>
      <p:pic>
        <p:nvPicPr>
          <p:cNvPr id="182" name="Google Shape;182;p14"/>
          <p:cNvPicPr preferRelativeResize="0"/>
          <p:nvPr/>
        </p:nvPicPr>
        <p:blipFill>
          <a:blip r:embed="rId4">
            <a:alphaModFix/>
          </a:blip>
          <a:stretch>
            <a:fillRect/>
          </a:stretch>
        </p:blipFill>
        <p:spPr>
          <a:xfrm>
            <a:off x="4777575" y="771125"/>
            <a:ext cx="4054724" cy="4173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188" name="Google Shape;188;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a:t>
            </a:r>
            <a:r>
              <a:rPr lang="en-GB" sz="1300">
                <a:solidFill>
                  <a:schemeClr val="dk1"/>
                </a:solidFill>
                <a:latin typeface="Courier New"/>
                <a:ea typeface="Courier New"/>
                <a:cs typeface="Courier New"/>
                <a:sym typeface="Courier New"/>
              </a:rPr>
              <a:t>separately</a:t>
            </a:r>
            <a:r>
              <a:rPr lang="en-GB" sz="1300">
                <a:solidFill>
                  <a:schemeClr val="dk1"/>
                </a:solidFill>
                <a:latin typeface="Courier New"/>
                <a:ea typeface="Courier New"/>
                <a:cs typeface="Courier New"/>
                <a:sym typeface="Courier New"/>
              </a:rPr>
              <a:t>. Used in Ensemble Learning and </a:t>
            </a:r>
            <a:r>
              <a:rPr lang="en-GB" sz="1300">
                <a:solidFill>
                  <a:schemeClr val="dk1"/>
                </a:solidFill>
                <a:latin typeface="Courier New"/>
                <a:ea typeface="Courier New"/>
                <a:cs typeface="Courier New"/>
                <a:sym typeface="Courier New"/>
              </a:rPr>
              <a:t>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189" name="Google Shape;189;p1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6"/>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195" name="Google Shape;195;p16"/>
          <p:cNvSpPr txBox="1"/>
          <p:nvPr/>
        </p:nvSpPr>
        <p:spPr>
          <a:xfrm>
            <a:off x="832213"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sp>
        <p:nvSpPr>
          <p:cNvPr id="196" name="Google Shape;196;p1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97" name="Google Shape;197;p16"/>
          <p:cNvPicPr preferRelativeResize="0"/>
          <p:nvPr/>
        </p:nvPicPr>
        <p:blipFill>
          <a:blip r:embed="rId3">
            <a:alphaModFix/>
          </a:blip>
          <a:stretch>
            <a:fillRect/>
          </a:stretch>
        </p:blipFill>
        <p:spPr>
          <a:xfrm>
            <a:off x="1440238" y="870250"/>
            <a:ext cx="6263532" cy="3503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18bb03341f_0_4"/>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03" name="Google Shape;203;g318bb03341f_0_4"/>
          <p:cNvSpPr txBox="1"/>
          <p:nvPr/>
        </p:nvSpPr>
        <p:spPr>
          <a:xfrm>
            <a:off x="832200"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204" name="Google Shape;204;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p:spPr>
      </p:pic>
      <p:sp>
        <p:nvSpPr>
          <p:cNvPr id="205" name="Google Shape;205;g318bb03341f_0_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311700" y="2489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68" name="Google Shape;68;p2"/>
          <p:cNvSpPr txBox="1"/>
          <p:nvPr>
            <p:ph idx="1" type="body"/>
          </p:nvPr>
        </p:nvSpPr>
        <p:spPr>
          <a:xfrm>
            <a:off x="519050" y="1152475"/>
            <a:ext cx="3804900" cy="3416400"/>
          </a:xfrm>
          <a:prstGeom prst="rect">
            <a:avLst/>
          </a:prstGeom>
          <a:noFill/>
          <a:ln>
            <a:noFill/>
          </a:ln>
        </p:spPr>
        <p:txBody>
          <a:bodyPr anchorCtr="0" anchor="ctr" bIns="91425" lIns="91425" spcFirstLastPara="1" rIns="91425" wrap="square" tIns="91425">
            <a:normAutofit fontScale="92500" lnSpcReduction="20000"/>
          </a:bodyPr>
          <a:lstStyle/>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Motivation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Introduction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Research Work</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Problem Definition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Proposed Workflow</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Implementation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Results and Analysis</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Prototype</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Conclusion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Future </a:t>
            </a:r>
            <a:r>
              <a:rPr b="1" lang="en-GB" sz="1900">
                <a:solidFill>
                  <a:schemeClr val="accent6"/>
                </a:solidFill>
                <a:latin typeface="Courier New"/>
                <a:ea typeface="Courier New"/>
                <a:cs typeface="Courier New"/>
                <a:sym typeface="Courier New"/>
              </a:rPr>
              <a:t>Improvements</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References</a:t>
            </a:r>
            <a:endParaRPr b="1" sz="1900">
              <a:solidFill>
                <a:schemeClr val="accent6"/>
              </a:solidFill>
              <a:latin typeface="Courier New"/>
              <a:ea typeface="Courier New"/>
              <a:cs typeface="Courier New"/>
              <a:sym typeface="Courier New"/>
            </a:endParaRPr>
          </a:p>
          <a:p>
            <a:pPr indent="0" lvl="0" marL="457200" rtl="0" algn="l">
              <a:lnSpc>
                <a:spcPct val="115000"/>
              </a:lnSpc>
              <a:spcBef>
                <a:spcPts val="0"/>
              </a:spcBef>
              <a:spcAft>
                <a:spcPts val="0"/>
              </a:spcAft>
              <a:buSzPct val="94736"/>
              <a:buNone/>
            </a:pPr>
            <a:r>
              <a:t/>
            </a:r>
            <a:endParaRPr b="1" sz="1900">
              <a:solidFill>
                <a:schemeClr val="accent6"/>
              </a:solidFill>
              <a:latin typeface="Courier New"/>
              <a:ea typeface="Courier New"/>
              <a:cs typeface="Courier New"/>
              <a:sym typeface="Courier New"/>
            </a:endParaRPr>
          </a:p>
        </p:txBody>
      </p:sp>
      <p:pic>
        <p:nvPicPr>
          <p:cNvPr descr="Free Images : laptop, computer, writing, work, hand, screen ..." id="69" name="Google Shape;69;p2"/>
          <p:cNvPicPr preferRelativeResize="0"/>
          <p:nvPr/>
        </p:nvPicPr>
        <p:blipFill rotWithShape="1">
          <a:blip r:embed="rId3">
            <a:alphaModFix/>
          </a:blip>
          <a:srcRect b="0" l="0" r="0" t="0"/>
          <a:stretch/>
        </p:blipFill>
        <p:spPr>
          <a:xfrm>
            <a:off x="4323950" y="1355963"/>
            <a:ext cx="4515251" cy="3009433"/>
          </a:xfrm>
          <a:prstGeom prst="rect">
            <a:avLst/>
          </a:prstGeom>
          <a:noFill/>
          <a:ln>
            <a:noFill/>
          </a:ln>
          <a:effectLst>
            <a:outerShdw blurRad="485775" rotWithShape="0" algn="bl" dir="7800000" dist="209550">
              <a:srgbClr val="000000">
                <a:alpha val="48627"/>
              </a:srgbClr>
            </a:outerShdw>
          </a:effectLst>
        </p:spPr>
      </p:pic>
      <p:sp>
        <p:nvSpPr>
          <p:cNvPr id="70" name="Google Shape;70;p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18bb03341f_0_1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11" name="Google Shape;211;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212" name="Google Shape;212;g318bb03341f_0_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13" name="Google Shape;213;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214" name="Google Shape;214;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ENSEMBLE MODEL (BASE MODELS : LOGISTIC REGRESSION</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NAIVE BAYES</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SVM</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XGBOOST</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LSTM, TRANSFORMER &amp; META </a:t>
            </a:r>
            <a:r>
              <a:rPr lang="en-GB">
                <a:solidFill>
                  <a:schemeClr val="dk1"/>
                </a:solidFill>
                <a:latin typeface="Courier New"/>
                <a:ea typeface="Courier New"/>
                <a:cs typeface="Courier New"/>
                <a:sym typeface="Courier New"/>
              </a:rPr>
              <a:t>LEARNER : RANDOM FOREST</a:t>
            </a:r>
            <a:r>
              <a:rPr b="0" i="0" lang="en-GB" sz="1400" u="none" cap="none" strike="noStrike">
                <a:solidFill>
                  <a:schemeClr val="dk1"/>
                </a:solidFill>
                <a:latin typeface="Courier New"/>
                <a:ea typeface="Courier New"/>
                <a:cs typeface="Courier New"/>
                <a:sym typeface="Courier New"/>
              </a:rPr>
              <a:t>) </a:t>
            </a:r>
            <a:r>
              <a:rPr lang="en-GB">
                <a:solidFill>
                  <a:schemeClr val="dk1"/>
                </a:solidFill>
                <a:latin typeface="Courier New"/>
                <a:ea typeface="Courier New"/>
                <a:cs typeface="Courier New"/>
                <a:sym typeface="Courier New"/>
              </a:rPr>
              <a:t>WITH ACCURACY OF 98.03% WAS USED IN WEB </a:t>
            </a:r>
            <a:r>
              <a:rPr lang="en-GB">
                <a:solidFill>
                  <a:schemeClr val="dk1"/>
                </a:solidFill>
                <a:latin typeface="Courier New"/>
                <a:ea typeface="Courier New"/>
                <a:cs typeface="Courier New"/>
                <a:sym typeface="Courier New"/>
              </a:rPr>
              <a:t>APPLICATION</a:t>
            </a:r>
            <a:endParaRPr b="0" i="0" sz="1400" u="none" cap="none" strike="noStrike">
              <a:solidFill>
                <a:schemeClr val="dk1"/>
              </a:solidFill>
              <a:latin typeface="Courier New"/>
              <a:ea typeface="Courier New"/>
              <a:cs typeface="Courier New"/>
              <a:sym typeface="Courier New"/>
            </a:endParaRPr>
          </a:p>
        </p:txBody>
      </p:sp>
      <p:pic>
        <p:nvPicPr>
          <p:cNvPr id="215" name="Google Shape;215;g318bb03341f_0_12"/>
          <p:cNvPicPr preferRelativeResize="0"/>
          <p:nvPr/>
        </p:nvPicPr>
        <p:blipFill>
          <a:blip r:embed="rId3">
            <a:alphaModFix/>
          </a:blip>
          <a:stretch>
            <a:fillRect/>
          </a:stretch>
        </p:blipFill>
        <p:spPr>
          <a:xfrm>
            <a:off x="576788" y="870250"/>
            <a:ext cx="3610736" cy="2991875"/>
          </a:xfrm>
          <a:prstGeom prst="rect">
            <a:avLst/>
          </a:prstGeom>
          <a:noFill/>
          <a:ln>
            <a:noFill/>
          </a:ln>
        </p:spPr>
      </p:pic>
      <p:pic>
        <p:nvPicPr>
          <p:cNvPr id="216" name="Google Shape;216;g318bb03341f_0_12"/>
          <p:cNvPicPr preferRelativeResize="0"/>
          <p:nvPr/>
        </p:nvPicPr>
        <p:blipFill>
          <a:blip r:embed="rId4">
            <a:alphaModFix/>
          </a:blip>
          <a:stretch>
            <a:fillRect/>
          </a:stretch>
        </p:blipFill>
        <p:spPr>
          <a:xfrm>
            <a:off x="5101699" y="870250"/>
            <a:ext cx="3374557" cy="2991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1afdb7f163_0_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22" name="Google Shape;222;g31afdb7f163_0_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23" name="Google Shape;223;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3"/>
              </a:solidFill>
              <a:latin typeface="Courier New"/>
              <a:ea typeface="Courier New"/>
              <a:cs typeface="Courier New"/>
              <a:sym typeface="Courier New"/>
            </a:endParaRPr>
          </a:p>
        </p:txBody>
      </p:sp>
      <p:sp>
        <p:nvSpPr>
          <p:cNvPr id="224" name="Google Shape;224;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Courier New"/>
                <a:ea typeface="Courier New"/>
                <a:cs typeface="Courier New"/>
                <a:sym typeface="Courier New"/>
              </a:rPr>
              <a:t>COMPARISON OF DIFFERENT ENSEMBLE MODELS</a:t>
            </a:r>
            <a:endParaRPr>
              <a:solidFill>
                <a:schemeClr val="dk1"/>
              </a:solidFill>
              <a:latin typeface="Courier New"/>
              <a:ea typeface="Courier New"/>
              <a:cs typeface="Courier New"/>
              <a:sym typeface="Courier New"/>
            </a:endParaRPr>
          </a:p>
        </p:txBody>
      </p:sp>
      <p:pic>
        <p:nvPicPr>
          <p:cNvPr id="225" name="Google Shape;225;g31afdb7f163_0_2"/>
          <p:cNvPicPr preferRelativeResize="0"/>
          <p:nvPr/>
        </p:nvPicPr>
        <p:blipFill>
          <a:blip r:embed="rId3">
            <a:alphaModFix/>
          </a:blip>
          <a:stretch>
            <a:fillRect/>
          </a:stretch>
        </p:blipFill>
        <p:spPr>
          <a:xfrm>
            <a:off x="311700" y="717850"/>
            <a:ext cx="6433524" cy="412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8"/>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1" name="Google Shape;231;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232" name="Google Shape;232;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233" name="Google Shape;233;p1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9"/>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9" name="Google Shape;239;p19"/>
          <p:cNvSpPr txBox="1"/>
          <p:nvPr/>
        </p:nvSpPr>
        <p:spPr>
          <a:xfrm>
            <a:off x="1094450" y="45730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240" name="Google Shape;240;p19"/>
          <p:cNvPicPr preferRelativeResize="0"/>
          <p:nvPr/>
        </p:nvPicPr>
        <p:blipFill rotWithShape="1">
          <a:blip r:embed="rId3">
            <a:alphaModFix/>
          </a:blip>
          <a:srcRect b="0" l="0" r="0" t="0"/>
          <a:stretch/>
        </p:blipFill>
        <p:spPr>
          <a:xfrm>
            <a:off x="773875" y="823188"/>
            <a:ext cx="7596244" cy="3497124"/>
          </a:xfrm>
          <a:prstGeom prst="rect">
            <a:avLst/>
          </a:prstGeom>
          <a:noFill/>
          <a:ln>
            <a:noFill/>
          </a:ln>
        </p:spPr>
      </p:pic>
      <p:sp>
        <p:nvSpPr>
          <p:cNvPr id="241" name="Google Shape;241;p1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1f4e3d3d99_0_122"/>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47" name="Google Shape;247;g31f4e3d3d99_0_122"/>
          <p:cNvSpPr txBox="1"/>
          <p:nvPr/>
        </p:nvSpPr>
        <p:spPr>
          <a:xfrm>
            <a:off x="1266300" y="48323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48" name="Google Shape;248;g31f4e3d3d99_0_1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49" name="Google Shape;249;g31f4e3d3d99_0_122"/>
          <p:cNvPicPr preferRelativeResize="0"/>
          <p:nvPr/>
        </p:nvPicPr>
        <p:blipFill>
          <a:blip r:embed="rId3">
            <a:alphaModFix/>
          </a:blip>
          <a:stretch>
            <a:fillRect/>
          </a:stretch>
        </p:blipFill>
        <p:spPr>
          <a:xfrm>
            <a:off x="897200" y="684820"/>
            <a:ext cx="2421674" cy="1989126"/>
          </a:xfrm>
          <a:prstGeom prst="rect">
            <a:avLst/>
          </a:prstGeom>
          <a:noFill/>
          <a:ln>
            <a:noFill/>
          </a:ln>
        </p:spPr>
      </p:pic>
      <p:pic>
        <p:nvPicPr>
          <p:cNvPr id="250" name="Google Shape;250;g31f4e3d3d99_0_122"/>
          <p:cNvPicPr preferRelativeResize="0"/>
          <p:nvPr/>
        </p:nvPicPr>
        <p:blipFill>
          <a:blip r:embed="rId4">
            <a:alphaModFix/>
          </a:blip>
          <a:stretch>
            <a:fillRect/>
          </a:stretch>
        </p:blipFill>
        <p:spPr>
          <a:xfrm>
            <a:off x="3384000" y="684825"/>
            <a:ext cx="2421675" cy="1989126"/>
          </a:xfrm>
          <a:prstGeom prst="rect">
            <a:avLst/>
          </a:prstGeom>
          <a:noFill/>
          <a:ln>
            <a:noFill/>
          </a:ln>
        </p:spPr>
      </p:pic>
      <p:pic>
        <p:nvPicPr>
          <p:cNvPr id="251" name="Google Shape;251;g31f4e3d3d99_0_122"/>
          <p:cNvPicPr preferRelativeResize="0"/>
          <p:nvPr/>
        </p:nvPicPr>
        <p:blipFill>
          <a:blip r:embed="rId5">
            <a:alphaModFix/>
          </a:blip>
          <a:stretch>
            <a:fillRect/>
          </a:stretch>
        </p:blipFill>
        <p:spPr>
          <a:xfrm>
            <a:off x="5870800" y="684825"/>
            <a:ext cx="2421675" cy="1989126"/>
          </a:xfrm>
          <a:prstGeom prst="rect">
            <a:avLst/>
          </a:prstGeom>
          <a:noFill/>
          <a:ln>
            <a:noFill/>
          </a:ln>
        </p:spPr>
      </p:pic>
      <p:pic>
        <p:nvPicPr>
          <p:cNvPr id="252" name="Google Shape;252;g31f4e3d3d99_0_122"/>
          <p:cNvPicPr preferRelativeResize="0"/>
          <p:nvPr/>
        </p:nvPicPr>
        <p:blipFill>
          <a:blip r:embed="rId6">
            <a:alphaModFix/>
          </a:blip>
          <a:stretch>
            <a:fillRect/>
          </a:stretch>
        </p:blipFill>
        <p:spPr>
          <a:xfrm>
            <a:off x="897206" y="2747900"/>
            <a:ext cx="2421674" cy="2010441"/>
          </a:xfrm>
          <a:prstGeom prst="rect">
            <a:avLst/>
          </a:prstGeom>
          <a:noFill/>
          <a:ln>
            <a:noFill/>
          </a:ln>
        </p:spPr>
      </p:pic>
      <p:pic>
        <p:nvPicPr>
          <p:cNvPr id="253" name="Google Shape;253;g31f4e3d3d99_0_122"/>
          <p:cNvPicPr preferRelativeResize="0"/>
          <p:nvPr/>
        </p:nvPicPr>
        <p:blipFill>
          <a:blip r:embed="rId7">
            <a:alphaModFix/>
          </a:blip>
          <a:stretch>
            <a:fillRect/>
          </a:stretch>
        </p:blipFill>
        <p:spPr>
          <a:xfrm>
            <a:off x="3397325" y="2747900"/>
            <a:ext cx="2421676" cy="2010450"/>
          </a:xfrm>
          <a:prstGeom prst="rect">
            <a:avLst/>
          </a:prstGeom>
          <a:noFill/>
          <a:ln>
            <a:noFill/>
          </a:ln>
        </p:spPr>
      </p:pic>
      <p:pic>
        <p:nvPicPr>
          <p:cNvPr id="254" name="Google Shape;254;g31f4e3d3d99_0_122"/>
          <p:cNvPicPr preferRelativeResize="0"/>
          <p:nvPr/>
        </p:nvPicPr>
        <p:blipFill>
          <a:blip r:embed="rId8">
            <a:alphaModFix/>
          </a:blip>
          <a:stretch>
            <a:fillRect/>
          </a:stretch>
        </p:blipFill>
        <p:spPr>
          <a:xfrm>
            <a:off x="5897450" y="2747900"/>
            <a:ext cx="2398619" cy="2010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31f4e3d3d99_0_18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60" name="Google Shape;260;g31f4e3d3d99_0_184"/>
          <p:cNvSpPr txBox="1"/>
          <p:nvPr/>
        </p:nvSpPr>
        <p:spPr>
          <a:xfrm>
            <a:off x="6973750" y="2664650"/>
            <a:ext cx="19770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61" name="Google Shape;261;g31f4e3d3d99_0_18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62" name="Google Shape;262;g31f4e3d3d99_0_184"/>
          <p:cNvPicPr preferRelativeResize="0"/>
          <p:nvPr/>
        </p:nvPicPr>
        <p:blipFill>
          <a:blip r:embed="rId3">
            <a:alphaModFix/>
          </a:blip>
          <a:stretch>
            <a:fillRect/>
          </a:stretch>
        </p:blipFill>
        <p:spPr>
          <a:xfrm>
            <a:off x="406150" y="680925"/>
            <a:ext cx="3213451" cy="2059925"/>
          </a:xfrm>
          <a:prstGeom prst="rect">
            <a:avLst/>
          </a:prstGeom>
          <a:noFill/>
          <a:ln>
            <a:noFill/>
          </a:ln>
        </p:spPr>
      </p:pic>
      <p:pic>
        <p:nvPicPr>
          <p:cNvPr id="263" name="Google Shape;263;g31f4e3d3d99_0_184"/>
          <p:cNvPicPr preferRelativeResize="0"/>
          <p:nvPr/>
        </p:nvPicPr>
        <p:blipFill>
          <a:blip r:embed="rId4">
            <a:alphaModFix/>
          </a:blip>
          <a:stretch>
            <a:fillRect/>
          </a:stretch>
        </p:blipFill>
        <p:spPr>
          <a:xfrm>
            <a:off x="3689950" y="684800"/>
            <a:ext cx="3213451" cy="2059925"/>
          </a:xfrm>
          <a:prstGeom prst="rect">
            <a:avLst/>
          </a:prstGeom>
          <a:noFill/>
          <a:ln>
            <a:noFill/>
          </a:ln>
        </p:spPr>
      </p:pic>
      <p:pic>
        <p:nvPicPr>
          <p:cNvPr id="264" name="Google Shape;264;g31f4e3d3d99_0_184"/>
          <p:cNvPicPr preferRelativeResize="0"/>
          <p:nvPr/>
        </p:nvPicPr>
        <p:blipFill>
          <a:blip r:embed="rId5">
            <a:alphaModFix/>
          </a:blip>
          <a:stretch>
            <a:fillRect/>
          </a:stretch>
        </p:blipFill>
        <p:spPr>
          <a:xfrm>
            <a:off x="406150" y="2776275"/>
            <a:ext cx="3213449" cy="2167674"/>
          </a:xfrm>
          <a:prstGeom prst="rect">
            <a:avLst/>
          </a:prstGeom>
          <a:noFill/>
          <a:ln>
            <a:noFill/>
          </a:ln>
        </p:spPr>
      </p:pic>
      <p:pic>
        <p:nvPicPr>
          <p:cNvPr id="265" name="Google Shape;265;g31f4e3d3d99_0_184"/>
          <p:cNvPicPr preferRelativeResize="0"/>
          <p:nvPr/>
        </p:nvPicPr>
        <p:blipFill>
          <a:blip r:embed="rId6">
            <a:alphaModFix/>
          </a:blip>
          <a:stretch>
            <a:fillRect/>
          </a:stretch>
        </p:blipFill>
        <p:spPr>
          <a:xfrm>
            <a:off x="3692175" y="2776281"/>
            <a:ext cx="3209000" cy="216766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0"/>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271" name="Google Shape;271;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models, identifying SVM as the most accurate for sentiment classification.</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272" name="Google Shape;272;p2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1f4e3d3d99_0_24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FURTHER IMPROVEMENTS</a:t>
            </a:r>
            <a:endParaRPr b="1" sz="2900">
              <a:solidFill>
                <a:schemeClr val="accent5"/>
              </a:solidFill>
            </a:endParaRPr>
          </a:p>
        </p:txBody>
      </p:sp>
      <p:sp>
        <p:nvSpPr>
          <p:cNvPr id="278" name="Google Shape;278;g31f4e3d3d99_0_245"/>
          <p:cNvSpPr txBox="1"/>
          <p:nvPr/>
        </p:nvSpPr>
        <p:spPr>
          <a:xfrm>
            <a:off x="155000" y="641650"/>
            <a:ext cx="4979100" cy="440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Deploy the web application on </a:t>
            </a:r>
            <a:r>
              <a:rPr b="1" lang="en-GB">
                <a:solidFill>
                  <a:schemeClr val="accent5"/>
                </a:solidFill>
                <a:latin typeface="Courier New"/>
                <a:ea typeface="Courier New"/>
                <a:cs typeface="Courier New"/>
                <a:sym typeface="Courier New"/>
              </a:rPr>
              <a:t>cloud platforms</a:t>
            </a:r>
            <a:r>
              <a:rPr lang="en-GB">
                <a:solidFill>
                  <a:schemeClr val="dk1"/>
                </a:solidFill>
                <a:latin typeface="Courier New"/>
                <a:ea typeface="Courier New"/>
                <a:cs typeface="Courier New"/>
                <a:sym typeface="Courier New"/>
              </a:rPr>
              <a:t> like AWS, Azure, or Google Cloud to enhance scalability and accessibility.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Implement </a:t>
            </a:r>
            <a:r>
              <a:rPr b="1" lang="en-GB">
                <a:solidFill>
                  <a:schemeClr val="accent5"/>
                </a:solidFill>
                <a:latin typeface="Courier New"/>
                <a:ea typeface="Courier New"/>
                <a:cs typeface="Courier New"/>
                <a:sym typeface="Courier New"/>
              </a:rPr>
              <a:t>caching mechanisms</a:t>
            </a:r>
            <a:r>
              <a:rPr lang="en-GB">
                <a:solidFill>
                  <a:schemeClr val="dk1"/>
                </a:solidFill>
                <a:latin typeface="Courier New"/>
                <a:ea typeface="Courier New"/>
                <a:cs typeface="Courier New"/>
                <a:sym typeface="Courier New"/>
              </a:rPr>
              <a:t> to store frequently used data or computations, improving response times and computational efficiency.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Use </a:t>
            </a:r>
            <a:r>
              <a:rPr b="1" lang="en-GB">
                <a:solidFill>
                  <a:schemeClr val="accent5"/>
                </a:solidFill>
                <a:latin typeface="Courier New"/>
                <a:ea typeface="Courier New"/>
                <a:cs typeface="Courier New"/>
                <a:sym typeface="Courier New"/>
              </a:rPr>
              <a:t>threading</a:t>
            </a:r>
            <a:r>
              <a:rPr lang="en-GB">
                <a:solidFill>
                  <a:schemeClr val="dk1"/>
                </a:solidFill>
                <a:latin typeface="Courier New"/>
                <a:ea typeface="Courier New"/>
                <a:cs typeface="Courier New"/>
                <a:sym typeface="Courier New"/>
              </a:rPr>
              <a:t> to enable simultaneous processing for multiple users, ensuring smooth and efficient application performance.</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Reduce dependency on GPUs by leveraging </a:t>
            </a:r>
            <a:r>
              <a:rPr b="1" lang="en-GB">
                <a:solidFill>
                  <a:schemeClr val="accent5"/>
                </a:solidFill>
                <a:latin typeface="Courier New"/>
                <a:ea typeface="Courier New"/>
                <a:cs typeface="Courier New"/>
                <a:sym typeface="Courier New"/>
              </a:rPr>
              <a:t>distributed systems</a:t>
            </a:r>
            <a:r>
              <a:rPr lang="en-GB">
                <a:solidFill>
                  <a:schemeClr val="dk1"/>
                </a:solidFill>
                <a:latin typeface="Courier New"/>
                <a:ea typeface="Courier New"/>
                <a:cs typeface="Courier New"/>
                <a:sym typeface="Courier New"/>
              </a:rPr>
              <a:t> for training models across multiple CPUs, improving cost efficiency.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Optimize the application to </a:t>
            </a:r>
            <a:r>
              <a:rPr b="1" lang="en-GB">
                <a:solidFill>
                  <a:schemeClr val="accent5"/>
                </a:solidFill>
                <a:latin typeface="Courier New"/>
                <a:ea typeface="Courier New"/>
                <a:cs typeface="Courier New"/>
                <a:sym typeface="Courier New"/>
              </a:rPr>
              <a:t>train models on larger datasets</a:t>
            </a:r>
            <a:r>
              <a:rPr lang="en-GB">
                <a:solidFill>
                  <a:schemeClr val="dk1"/>
                </a:solidFill>
                <a:latin typeface="Courier New"/>
                <a:ea typeface="Courier New"/>
                <a:cs typeface="Courier New"/>
                <a:sym typeface="Courier New"/>
              </a:rPr>
              <a:t> by partitioning the data and distributing workloads effectively across available resources.</a:t>
            </a:r>
            <a:endParaRPr b="1" i="1">
              <a:solidFill>
                <a:schemeClr val="accent5"/>
              </a:solidFill>
              <a:latin typeface="Courier New"/>
              <a:ea typeface="Courier New"/>
              <a:cs typeface="Courier New"/>
              <a:sym typeface="Courier New"/>
            </a:endParaRPr>
          </a:p>
        </p:txBody>
      </p:sp>
      <p:sp>
        <p:nvSpPr>
          <p:cNvPr id="279" name="Google Shape;279;g31f4e3d3d99_0_24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Illustration of putting a team together. Building a ..." id="280" name="Google Shape;280;g31f4e3d3d99_0_245"/>
          <p:cNvPicPr preferRelativeResize="0"/>
          <p:nvPr/>
        </p:nvPicPr>
        <p:blipFill>
          <a:blip r:embed="rId3">
            <a:alphaModFix/>
          </a:blip>
          <a:stretch>
            <a:fillRect/>
          </a:stretch>
        </p:blipFill>
        <p:spPr>
          <a:xfrm>
            <a:off x="5235300" y="964300"/>
            <a:ext cx="3597000" cy="3597000"/>
          </a:xfrm>
          <a:prstGeom prst="rect">
            <a:avLst/>
          </a:prstGeom>
          <a:noFill/>
          <a:ln>
            <a:noFill/>
          </a:ln>
          <a:effectLst>
            <a:outerShdw blurRad="628650" rotWithShape="0" algn="bl" dir="7980000" dist="123825">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286" name="Google Shape;286;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Choudhury, M. D., De, S., &amp; Counts, S. (2013)</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dk1"/>
                </a:solidFill>
                <a:latin typeface="Courier New"/>
                <a:ea typeface="Courier New"/>
                <a:cs typeface="Courier New"/>
                <a:sym typeface="Courier New"/>
              </a:rPr>
              <a:t>Predicting Depression via Social Media. </a:t>
            </a:r>
            <a:r>
              <a:rPr i="1" lang="en-GB" sz="1400" u="none" cap="none" strike="noStrike">
                <a:solidFill>
                  <a:schemeClr val="dk1"/>
                </a:solidFill>
                <a:latin typeface="Courier New"/>
                <a:ea typeface="Courier New"/>
                <a:cs typeface="Courier New"/>
                <a:sym typeface="Courier New"/>
              </a:rPr>
              <a:t>Proceedings of the 7th International Conference on Weblogs and Social Media</a:t>
            </a:r>
            <a:r>
              <a:rPr i="0" lang="en-GB" sz="1400" u="none" cap="none" strike="noStrike">
                <a:solidFill>
                  <a:schemeClr val="dk1"/>
                </a:solidFill>
                <a:latin typeface="Courier New"/>
                <a:ea typeface="Courier New"/>
                <a:cs typeface="Courier New"/>
                <a:sym typeface="Courier New"/>
              </a:rPr>
              <a:t>.</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400" u="none" cap="none" strike="noStrike">
                <a:solidFill>
                  <a:schemeClr val="accent6"/>
                </a:solidFill>
                <a:latin typeface="Courier New"/>
                <a:ea typeface="Courier New"/>
                <a:cs typeface="Courier New"/>
                <a:sym typeface="Courier New"/>
              </a:rPr>
              <a:t>.</a:t>
            </a:r>
            <a:r>
              <a:rPr b="1" i="0" lang="en-GB" sz="1400" u="none" cap="none" strike="noStrike">
                <a:solidFill>
                  <a:schemeClr val="dk1"/>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American Journal of Public Health</a:t>
            </a:r>
            <a:r>
              <a:rPr i="0" lang="en-GB" sz="1400" u="none" cap="none" strike="noStrike">
                <a:solidFill>
                  <a:schemeClr val="dk1"/>
                </a:solidFill>
                <a:latin typeface="Courier New"/>
                <a:ea typeface="Courier New"/>
                <a:cs typeface="Courier New"/>
                <a:sym typeface="Courier New"/>
              </a:rPr>
              <a:t>, 107(8), 1279-1285.</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accent6"/>
                </a:solidFill>
                <a:latin typeface="Courier New"/>
                <a:ea typeface="Courier New"/>
                <a:cs typeface="Courier New"/>
                <a:sym typeface="Courier New"/>
              </a:rPr>
              <a:t>A Systematic Review. </a:t>
            </a:r>
            <a:r>
              <a:rPr i="1" lang="en-GB" sz="1400" u="none" cap="none" strike="noStrike">
                <a:solidFill>
                  <a:schemeClr val="accent6"/>
                </a:solidFill>
                <a:latin typeface="Courier New"/>
                <a:ea typeface="Courier New"/>
                <a:cs typeface="Courier New"/>
                <a:sym typeface="Courier New"/>
              </a:rPr>
              <a:t>IEEE Access</a:t>
            </a:r>
            <a:r>
              <a:rPr i="0" lang="en-GB" sz="1400" u="none" cap="none" strike="noStrike">
                <a:solidFill>
                  <a:schemeClr val="accent6"/>
                </a:solidFill>
                <a:latin typeface="Courier New"/>
                <a:ea typeface="Courier New"/>
                <a:cs typeface="Courier New"/>
                <a:sym typeface="Courier New"/>
              </a:rPr>
              <a:t>, 10, 14376-14388.</a:t>
            </a:r>
            <a:endParaRPr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Nadeem, A. (2016). A Study of Depression Identification on Twitter.</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International Journal of Computer Applications</a:t>
            </a:r>
            <a:r>
              <a:rPr i="0" lang="en-GB" sz="1400" u="none" cap="none" strike="noStrike">
                <a:solidFill>
                  <a:schemeClr val="dk1"/>
                </a:solidFill>
                <a:latin typeface="Courier New"/>
                <a:ea typeface="Courier New"/>
                <a:cs typeface="Courier New"/>
                <a:sym typeface="Courier New"/>
              </a:rPr>
              <a:t>, 141(10), 24-28.</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Journal of King Saud University - Computer and Information Sciences</a:t>
            </a:r>
            <a:r>
              <a:rPr i="0" lang="en-GB" sz="1400" u="none" cap="none" strike="noStrike">
                <a:solidFill>
                  <a:schemeClr val="dk1"/>
                </a:solidFill>
                <a:latin typeface="Courier New"/>
                <a:ea typeface="Courier New"/>
                <a:cs typeface="Courier New"/>
                <a:sym typeface="Courier New"/>
              </a:rPr>
              <a:t>, 32(1), 60-66.</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International Journal of Data Science and Analytics</a:t>
            </a:r>
            <a:r>
              <a:rPr i="0" lang="en-GB" sz="1400" u="none" cap="none" strike="noStrike">
                <a:solidFill>
                  <a:schemeClr val="dk1"/>
                </a:solidFill>
                <a:latin typeface="Courier New"/>
                <a:ea typeface="Courier New"/>
                <a:cs typeface="Courier New"/>
                <a:sym typeface="Courier New"/>
              </a:rPr>
              <a:t>, 12(2), 175-192.</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dk1"/>
                </a:solidFill>
                <a:latin typeface="Courier New"/>
                <a:ea typeface="Courier New"/>
                <a:cs typeface="Courier New"/>
                <a:sym typeface="Courier New"/>
              </a:rPr>
              <a:t>A Roadmap for Future Research. </a:t>
            </a:r>
            <a:r>
              <a:rPr i="1" lang="en-GB" sz="1400" u="none" cap="none" strike="noStrike">
                <a:solidFill>
                  <a:schemeClr val="dk1"/>
                </a:solidFill>
                <a:latin typeface="Courier New"/>
                <a:ea typeface="Courier New"/>
                <a:cs typeface="Courier New"/>
                <a:sym typeface="Courier New"/>
              </a:rPr>
              <a:t>Ethics and Information Technology</a:t>
            </a:r>
            <a:r>
              <a:rPr i="0" lang="en-GB" sz="1400" u="none" cap="none" strike="noStrike">
                <a:solidFill>
                  <a:schemeClr val="dk1"/>
                </a:solidFill>
                <a:latin typeface="Courier New"/>
                <a:ea typeface="Courier New"/>
                <a:cs typeface="Courier New"/>
                <a:sym typeface="Courier New"/>
              </a:rPr>
              <a:t>, 25(1), 15-29.</a:t>
            </a:r>
            <a:endParaRPr i="0" sz="14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6"/>
              </a:solidFill>
              <a:latin typeface="Courier New"/>
              <a:ea typeface="Courier New"/>
              <a:cs typeface="Courier New"/>
              <a:sym typeface="Courier New"/>
            </a:endParaRPr>
          </a:p>
        </p:txBody>
      </p:sp>
      <p:sp>
        <p:nvSpPr>
          <p:cNvPr id="287" name="Google Shape;287;p2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1f4e3d3d99_0_253"/>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293" name="Google Shape;293;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Single classifier vs. ensemble machine learning approaches for mental health prediction</a:t>
            </a:r>
            <a:r>
              <a:rPr lang="en-GB">
                <a:solidFill>
                  <a:schemeClr val="accent6"/>
                </a:solidFill>
                <a:latin typeface="Courier New"/>
                <a:ea typeface="Courier New"/>
                <a:cs typeface="Courier New"/>
                <a:sym typeface="Courier New"/>
              </a:rPr>
              <a:t> </a:t>
            </a:r>
            <a:r>
              <a:rPr b="1" lang="en-GB">
                <a:solidFill>
                  <a:schemeClr val="accent5"/>
                </a:solidFill>
                <a:latin typeface="Courier New"/>
                <a:ea typeface="Courier New"/>
                <a:cs typeface="Courier New"/>
                <a:sym typeface="Courier New"/>
              </a:rPr>
              <a:t>by </a:t>
            </a:r>
            <a:r>
              <a:rPr b="1" i="1" lang="en-GB">
                <a:solidFill>
                  <a:schemeClr val="accent5"/>
                </a:solidFill>
                <a:latin typeface="Courier New"/>
                <a:ea typeface="Courier New"/>
                <a:cs typeface="Courier New"/>
                <a:sym typeface="Courier New"/>
              </a:rPr>
              <a:t>Dip Kumar Saha, Tuhin Hossain, Mejdl Safran, Sultan Al Farhood, M. F. Mridha, and Dunren Che</a:t>
            </a:r>
            <a:r>
              <a:rPr lang="en-GB">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a:solidFill>
                <a:schemeClr val="accent6"/>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Ensemble of hybrid model-based technique for early detection of depression</a:t>
            </a:r>
            <a:r>
              <a:rPr lang="en-GB">
                <a:solidFill>
                  <a:schemeClr val="accent6"/>
                </a:solidFill>
                <a:latin typeface="Courier New"/>
                <a:ea typeface="Courier New"/>
                <a:cs typeface="Courier New"/>
                <a:sym typeface="Courier New"/>
              </a:rPr>
              <a:t> </a:t>
            </a:r>
            <a:r>
              <a:rPr b="1" i="1" lang="en-GB">
                <a:solidFill>
                  <a:schemeClr val="accent5"/>
                </a:solidFill>
                <a:latin typeface="Courier New"/>
                <a:ea typeface="Courier New"/>
                <a:cs typeface="Courier New"/>
                <a:sym typeface="Courier New"/>
              </a:rPr>
              <a:t>by  Konda Vaishnavi, U Nikitha Kamath, B Ashwath Rao, and N V Subba Reddy</a:t>
            </a:r>
            <a:r>
              <a:rPr lang="en-GB">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a:solidFill>
                <a:schemeClr val="accent6"/>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Survey of transformers and towards ensemble learning using transformers for NLP</a:t>
            </a:r>
            <a:r>
              <a:rPr lang="en-GB">
                <a:solidFill>
                  <a:schemeClr val="accent6"/>
                </a:solidFill>
                <a:latin typeface="Courier New"/>
                <a:ea typeface="Courier New"/>
                <a:cs typeface="Courier New"/>
                <a:sym typeface="Courier New"/>
              </a:rPr>
              <a:t> </a:t>
            </a:r>
            <a:r>
              <a:rPr b="1" i="1" lang="en-GB">
                <a:solidFill>
                  <a:schemeClr val="accent5"/>
                </a:solidFill>
                <a:latin typeface="Courier New"/>
                <a:ea typeface="Courier New"/>
                <a:cs typeface="Courier New"/>
                <a:sym typeface="Courier New"/>
              </a:rPr>
              <a:t>by  Hongzhi Zhang and M.Omair Shafiq</a:t>
            </a:r>
            <a:r>
              <a:rPr lang="en-GB">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a:p>
        </p:txBody>
      </p:sp>
      <p:sp>
        <p:nvSpPr>
          <p:cNvPr id="294" name="Google Shape;294;g31f4e3d3d99_0_25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76" name="Google Shape;76;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77" name="Google Shape;77;p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8235"/>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300" name="Google Shape;300;p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83" name="Google Shape;83;p4"/>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84" name="Google Shape;84;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85" name="Google Shape;85;p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400">
              <a:solidFill>
                <a:schemeClr val="dk1"/>
              </a:solidFill>
              <a:latin typeface="Courier New"/>
              <a:ea typeface="Courier New"/>
              <a:cs typeface="Courier New"/>
              <a:sym typeface="Courier New"/>
            </a:endParaRPr>
          </a:p>
        </p:txBody>
      </p:sp>
      <p:sp>
        <p:nvSpPr>
          <p:cNvPr id="91" name="Google Shape;91;g31f4e3d3d99_0_0"/>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92" name="Google Shape;92;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9020"/>
              </a:srgbClr>
            </a:outerShdw>
          </a:effectLst>
        </p:spPr>
      </p:pic>
      <p:sp>
        <p:nvSpPr>
          <p:cNvPr id="93" name="Google Shape;93;g31f4e3d3d99_0_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500">
                <a:solidFill>
                  <a:schemeClr val="accent5"/>
                </a:solidFill>
                <a:latin typeface="Courier New"/>
                <a:ea typeface="Courier New"/>
                <a:cs typeface="Courier New"/>
                <a:sym typeface="Courier New"/>
              </a:rPr>
              <a:t>Broader Goal</a:t>
            </a:r>
            <a:r>
              <a:rPr lang="en-GB" sz="1500">
                <a:solidFill>
                  <a:schemeClr val="accent5"/>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Use technology to assist mental health professionals and enhance public health awareness.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Implement text analysis</a:t>
            </a:r>
            <a:r>
              <a:rPr lang="en-GB" sz="1400">
                <a:solidFill>
                  <a:schemeClr val="accent6"/>
                </a:solidFill>
                <a:latin typeface="Courier New"/>
                <a:ea typeface="Courier New"/>
                <a:cs typeface="Courier New"/>
                <a:sym typeface="Courier New"/>
              </a:rPr>
              <a:t> to detect mental health concerns from user inputs.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Develop an image analysis</a:t>
            </a:r>
            <a:r>
              <a:rPr lang="en-GB" sz="1400">
                <a:solidFill>
                  <a:schemeClr val="accent6"/>
                </a:solidFill>
                <a:latin typeface="Courier New"/>
                <a:ea typeface="Courier New"/>
                <a:cs typeface="Courier New"/>
                <a:sym typeface="Courier New"/>
              </a:rPr>
              <a:t> system for text extraction, facial expression recognition, and gesture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Create a </a:t>
            </a:r>
            <a:r>
              <a:rPr b="1" i="1" lang="en-GB" sz="1400">
                <a:solidFill>
                  <a:schemeClr val="accent5"/>
                </a:solidFill>
                <a:latin typeface="Courier New"/>
                <a:ea typeface="Courier New"/>
                <a:cs typeface="Courier New"/>
                <a:sym typeface="Courier New"/>
              </a:rPr>
              <a:t>video analysis module</a:t>
            </a:r>
            <a:r>
              <a:rPr lang="en-GB" sz="1400">
                <a:solidFill>
                  <a:schemeClr val="accent6"/>
                </a:solidFill>
                <a:latin typeface="Courier New"/>
                <a:ea typeface="Courier New"/>
                <a:cs typeface="Courier New"/>
                <a:sym typeface="Courier New"/>
              </a:rPr>
              <a:t> for converting video to audio, extracting text, and recognizing expressions.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Incorporate </a:t>
            </a:r>
            <a:r>
              <a:rPr b="1" i="1" lang="en-GB" sz="1400">
                <a:solidFill>
                  <a:schemeClr val="accent5"/>
                </a:solidFill>
                <a:latin typeface="Courier New"/>
                <a:ea typeface="Courier New"/>
                <a:cs typeface="Courier New"/>
                <a:sym typeface="Courier New"/>
              </a:rPr>
              <a:t>image captioning</a:t>
            </a:r>
            <a:r>
              <a:rPr lang="en-GB" sz="1400">
                <a:solidFill>
                  <a:schemeClr val="accent6"/>
                </a:solidFill>
                <a:latin typeface="Courier New"/>
                <a:ea typeface="Courier New"/>
                <a:cs typeface="Courier New"/>
                <a:sym typeface="Courier New"/>
              </a:rPr>
              <a:t> using transformers to contribute to mental wellbeing insights.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Build a system to </a:t>
            </a:r>
            <a:r>
              <a:rPr b="1" i="1" lang="en-GB" sz="1400">
                <a:solidFill>
                  <a:schemeClr val="accent5"/>
                </a:solidFill>
                <a:latin typeface="Courier New"/>
                <a:ea typeface="Courier New"/>
                <a:cs typeface="Courier New"/>
                <a:sym typeface="Courier New"/>
              </a:rPr>
              <a:t>fetch and analyze Reddit and Twitter user posts</a:t>
            </a:r>
            <a:r>
              <a:rPr lang="en-GB" sz="1400">
                <a:solidFill>
                  <a:schemeClr val="accent6"/>
                </a:solidFill>
                <a:latin typeface="Courier New"/>
                <a:ea typeface="Courier New"/>
                <a:cs typeface="Courier New"/>
                <a:sym typeface="Courier New"/>
              </a:rPr>
              <a:t> for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Enable </a:t>
            </a:r>
            <a:r>
              <a:rPr b="1" i="1" lang="en-GB" sz="1400">
                <a:solidFill>
                  <a:schemeClr val="accent5"/>
                </a:solidFill>
                <a:latin typeface="Courier New"/>
                <a:ea typeface="Courier New"/>
                <a:cs typeface="Courier New"/>
                <a:sym typeface="Courier New"/>
              </a:rPr>
              <a:t>multilingual analysis</a:t>
            </a:r>
            <a:r>
              <a:rPr lang="en-GB" sz="1400">
                <a:solidFill>
                  <a:schemeClr val="accent6"/>
                </a:solidFill>
                <a:latin typeface="Courier New"/>
                <a:ea typeface="Courier New"/>
                <a:cs typeface="Courier New"/>
                <a:sym typeface="Courier New"/>
              </a:rPr>
              <a:t> by translating non-English content to English.</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Use generative AI to </a:t>
            </a:r>
            <a:r>
              <a:rPr b="1" i="1" lang="en-GB" sz="1400">
                <a:solidFill>
                  <a:schemeClr val="accent5"/>
                </a:solidFill>
                <a:latin typeface="Courier New"/>
                <a:ea typeface="Courier New"/>
                <a:cs typeface="Courier New"/>
                <a:sym typeface="Courier New"/>
              </a:rPr>
              <a:t>map mental health classifications to Ryff's Scale</a:t>
            </a:r>
            <a:r>
              <a:rPr lang="en-GB" sz="1400">
                <a:solidFill>
                  <a:schemeClr val="accent6"/>
                </a:solidFill>
                <a:latin typeface="Courier New"/>
                <a:ea typeface="Courier New"/>
                <a:cs typeface="Courier New"/>
                <a:sym typeface="Courier New"/>
              </a:rPr>
              <a:t> of Psychological Well Being.</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Provide </a:t>
            </a:r>
            <a:r>
              <a:rPr b="1" i="1" lang="en-GB" sz="1400">
                <a:solidFill>
                  <a:schemeClr val="accent5"/>
                </a:solidFill>
                <a:latin typeface="Courier New"/>
                <a:ea typeface="Courier New"/>
                <a:cs typeface="Courier New"/>
                <a:sym typeface="Courier New"/>
              </a:rPr>
              <a:t>data visualization</a:t>
            </a:r>
            <a:r>
              <a:rPr lang="en-GB" sz="1400">
                <a:solidFill>
                  <a:schemeClr val="accent6"/>
                </a:solidFill>
                <a:latin typeface="Courier New"/>
                <a:ea typeface="Courier New"/>
                <a:cs typeface="Courier New"/>
                <a:sym typeface="Courier New"/>
              </a:rPr>
              <a:t> for emotional trends and post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Develop an </a:t>
            </a:r>
            <a:r>
              <a:rPr b="1" i="1" lang="en-GB" sz="1400">
                <a:solidFill>
                  <a:schemeClr val="accent5"/>
                </a:solidFill>
                <a:latin typeface="Courier New"/>
                <a:ea typeface="Courier New"/>
                <a:cs typeface="Courier New"/>
                <a:sym typeface="Courier New"/>
              </a:rPr>
              <a:t>ensemble model with multiple algorithms</a:t>
            </a:r>
            <a:r>
              <a:rPr lang="en-GB" sz="1400">
                <a:solidFill>
                  <a:schemeClr val="accent6"/>
                </a:solidFill>
                <a:latin typeface="Courier New"/>
                <a:ea typeface="Courier New"/>
                <a:cs typeface="Courier New"/>
                <a:sym typeface="Courier New"/>
              </a:rPr>
              <a:t> for robust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Integrate a feature to </a:t>
            </a:r>
            <a:r>
              <a:rPr b="1" i="1" lang="en-GB" sz="1400">
                <a:solidFill>
                  <a:schemeClr val="accent5"/>
                </a:solidFill>
                <a:latin typeface="Courier New"/>
                <a:ea typeface="Courier New"/>
                <a:cs typeface="Courier New"/>
                <a:sym typeface="Courier New"/>
              </a:rPr>
              <a:t>retrain the model with user-provided data</a:t>
            </a:r>
            <a:r>
              <a:rPr lang="en-GB" sz="1400">
                <a:solidFill>
                  <a:schemeClr val="accent6"/>
                </a:solidFill>
                <a:latin typeface="Courier New"/>
                <a:ea typeface="Courier New"/>
                <a:cs typeface="Courier New"/>
                <a:sym typeface="Courier New"/>
              </a:rPr>
              <a:t> for continuous improvement.</a:t>
            </a:r>
            <a:endParaRPr b="1" i="1" sz="1400">
              <a:solidFill>
                <a:schemeClr val="accent6"/>
              </a:solidFill>
              <a:latin typeface="Courier New"/>
              <a:ea typeface="Courier New"/>
              <a:cs typeface="Courier New"/>
              <a:sym typeface="Courier New"/>
            </a:endParaRPr>
          </a:p>
        </p:txBody>
      </p:sp>
      <p:sp>
        <p:nvSpPr>
          <p:cNvPr id="99" name="Google Shape;99;g31f4e3d3d99_0_5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sp>
        <p:nvSpPr>
          <p:cNvPr id="100" name="Google Shape;100;g31f4e3d3d99_0_5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6"/>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06" name="Google Shape;106;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07" name="Google Shape;107;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8627"/>
              </a:srgbClr>
            </a:outerShdw>
          </a:effectLst>
        </p:spPr>
      </p:pic>
      <p:sp>
        <p:nvSpPr>
          <p:cNvPr id="108" name="Google Shape;108;p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14" name="Google Shape;114;p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15" name="Google Shape;115;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8627"/>
              </a:srgbClr>
            </a:outerShdw>
          </a:effectLst>
        </p:spPr>
      </p:pic>
      <p:sp>
        <p:nvSpPr>
          <p:cNvPr id="116" name="Google Shape;116;p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a:t>
            </a:r>
            <a:r>
              <a:rPr b="1" i="1" lang="en-GB" sz="1400">
                <a:solidFill>
                  <a:schemeClr val="accent5"/>
                </a:solidFill>
                <a:latin typeface="Courier New"/>
                <a:ea typeface="Courier New"/>
                <a:cs typeface="Courier New"/>
                <a:sym typeface="Courier New"/>
              </a:rPr>
              <a:t>detection</a:t>
            </a:r>
            <a:r>
              <a:rPr b="1" i="1" lang="en-GB" sz="1400">
                <a:solidFill>
                  <a:schemeClr val="accent5"/>
                </a:solidFill>
                <a:latin typeface="Courier New"/>
                <a:ea typeface="Courier New"/>
                <a:cs typeface="Courier New"/>
                <a:sym typeface="Courier New"/>
              </a:rPr>
              <a:t>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22" name="Google Shape;122;g31f4e3d3d99_0_11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sp>
        <p:nvSpPr>
          <p:cNvPr id="123" name="Google Shape;123;g31f4e3d3d99_0_1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closeup photo of eyeglasses on paper, research ..." id="124" name="Google Shape;124;g31f4e3d3d99_0_113"/>
          <p:cNvPicPr preferRelativeResize="0"/>
          <p:nvPr/>
        </p:nvPicPr>
        <p:blipFill>
          <a:blip r:embed="rId3">
            <a:alphaModFix/>
          </a:blip>
          <a:stretch>
            <a:fillRect/>
          </a:stretch>
        </p:blipFill>
        <p:spPr>
          <a:xfrm>
            <a:off x="6304100" y="753599"/>
            <a:ext cx="2299600" cy="3830924"/>
          </a:xfrm>
          <a:prstGeom prst="rect">
            <a:avLst/>
          </a:prstGeom>
          <a:noFill/>
          <a:ln>
            <a:noFill/>
          </a:ln>
          <a:effectLst>
            <a:outerShdw blurRad="642938" rotWithShape="0" algn="bl" dir="7920000" dist="161925">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